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72" r:id="rId5"/>
    <p:sldId id="266" r:id="rId6"/>
    <p:sldId id="267" r:id="rId7"/>
    <p:sldId id="268" r:id="rId8"/>
    <p:sldId id="269" r:id="rId9"/>
    <p:sldId id="270" r:id="rId10"/>
    <p:sldId id="271" r:id="rId11"/>
    <p:sldId id="264" r:id="rId12"/>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85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C879FC-FD54-431A-8696-33B8C3BD1B4A}" v="20" dt="2026-05-18T13:43:09.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E9D6C9-77B0-0C44-C664-60E7B4AEC0AB}"/>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R"/>
          </a:p>
        </p:txBody>
      </p:sp>
      <p:sp>
        <p:nvSpPr>
          <p:cNvPr id="3" name="Subtítulo 2">
            <a:extLst>
              <a:ext uri="{FF2B5EF4-FFF2-40B4-BE49-F238E27FC236}">
                <a16:creationId xmlns:a16="http://schemas.microsoft.com/office/drawing/2014/main" id="{9DB9308D-14D7-612C-FD01-DF12A532B2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R"/>
          </a:p>
        </p:txBody>
      </p:sp>
      <p:sp>
        <p:nvSpPr>
          <p:cNvPr id="4" name="Marcador de fecha 3">
            <a:extLst>
              <a:ext uri="{FF2B5EF4-FFF2-40B4-BE49-F238E27FC236}">
                <a16:creationId xmlns:a16="http://schemas.microsoft.com/office/drawing/2014/main" id="{60E0273E-3C3D-7C52-CDDB-495A4851191B}"/>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4F433C12-976B-43CC-2E51-53CF1458393B}"/>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B70F3058-3B72-A590-A7AF-BD6EF6725F6F}"/>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303590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61B52D-41C8-3406-FEC2-F2EDF133B2F9}"/>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AD27C489-3EF1-38A5-6B58-E2AA87D30B5C}"/>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DA8B4DAF-D500-463E-EA2E-62DED9B40F99}"/>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5D3458A3-E4F9-6F6E-4395-DFB3CA9A961E}"/>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906AFAC9-DBF0-B759-E0D0-9BFFAF5E3C8F}"/>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261988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DAFF07F-0D14-25F4-EDAA-605C586B2385}"/>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785E22D6-2FAF-376E-FCAB-63B82993B942}"/>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8D92CA9A-0932-7AE1-7C18-B2607B454166}"/>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E04FC70A-1FB2-2B1D-51F1-D584AB63552F}"/>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6F1C98F6-C165-F089-DF6E-C7A7E7DFD261}"/>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261292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9D5CF4-CE33-B3C0-5A67-C02BBB991FC4}"/>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7AA5352B-0B37-66BE-47AF-376D01E741BD}"/>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E6D19227-A64B-E927-FF95-FF06C922A488}"/>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6900646B-72F5-05F8-8035-3FA40611585A}"/>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858F895D-2B59-03AE-15C4-9E938944D3B7}"/>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661487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D75992-366C-F7D3-BE91-6DEC60D5B135}"/>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B937FC26-0732-87C1-D62B-DAFE74B0BC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DA95FC6C-BFE8-01E8-5F9A-C722A4B7B410}"/>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4D47E039-0F07-7D20-3210-91FA05D0181A}"/>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7AB8D169-0173-CE48-35A6-34B869D76381}"/>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138802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E558B-9604-83C0-5735-14B537F5F59B}"/>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AFF85324-6F63-C0B4-70DA-1D5677CF2F99}"/>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contenido 3">
            <a:extLst>
              <a:ext uri="{FF2B5EF4-FFF2-40B4-BE49-F238E27FC236}">
                <a16:creationId xmlns:a16="http://schemas.microsoft.com/office/drawing/2014/main" id="{6AFEA9CB-7DC4-8598-35FB-3B74F897290E}"/>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fecha 4">
            <a:extLst>
              <a:ext uri="{FF2B5EF4-FFF2-40B4-BE49-F238E27FC236}">
                <a16:creationId xmlns:a16="http://schemas.microsoft.com/office/drawing/2014/main" id="{DCD959F1-34C0-1C2B-FF14-F88B4989B311}"/>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6" name="Marcador de pie de página 5">
            <a:extLst>
              <a:ext uri="{FF2B5EF4-FFF2-40B4-BE49-F238E27FC236}">
                <a16:creationId xmlns:a16="http://schemas.microsoft.com/office/drawing/2014/main" id="{7081F91C-7961-AA90-AD48-B7A8C1086909}"/>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585837DD-9E5D-075C-B563-5DCC2E00AB42}"/>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72492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4F96F5-5568-84F9-2262-4E5E93ABDB72}"/>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A9B143AE-A61A-8EDB-21BA-F2EF8C9011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60D11B94-D07F-6FEA-6030-84D4FEE738A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texto 4">
            <a:extLst>
              <a:ext uri="{FF2B5EF4-FFF2-40B4-BE49-F238E27FC236}">
                <a16:creationId xmlns:a16="http://schemas.microsoft.com/office/drawing/2014/main" id="{9A67CE47-C240-3508-DD8E-8FFC27C17F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268ACEE-713D-F9C0-F7CC-A2D0B77A890F}"/>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7" name="Marcador de fecha 6">
            <a:extLst>
              <a:ext uri="{FF2B5EF4-FFF2-40B4-BE49-F238E27FC236}">
                <a16:creationId xmlns:a16="http://schemas.microsoft.com/office/drawing/2014/main" id="{A45DBF90-7146-FFFE-0B59-B8C86DEC990F}"/>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8" name="Marcador de pie de página 7">
            <a:extLst>
              <a:ext uri="{FF2B5EF4-FFF2-40B4-BE49-F238E27FC236}">
                <a16:creationId xmlns:a16="http://schemas.microsoft.com/office/drawing/2014/main" id="{67ED2C75-608D-F681-ADA6-B1CDBA24320C}"/>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3F0DDD62-87E4-9AD4-C772-92B0D7F5E232}"/>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293244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14EE7-F3D9-809F-EF34-C6E13D7F4C20}"/>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fecha 2">
            <a:extLst>
              <a:ext uri="{FF2B5EF4-FFF2-40B4-BE49-F238E27FC236}">
                <a16:creationId xmlns:a16="http://schemas.microsoft.com/office/drawing/2014/main" id="{D16F34A2-452C-08D1-F20C-A711C7F41EA3}"/>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4" name="Marcador de pie de página 3">
            <a:extLst>
              <a:ext uri="{FF2B5EF4-FFF2-40B4-BE49-F238E27FC236}">
                <a16:creationId xmlns:a16="http://schemas.microsoft.com/office/drawing/2014/main" id="{70BE1876-6111-FB0B-D5CF-302660D2C655}"/>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9BB66831-2296-AD4B-7D95-1E8A472975DE}"/>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2569632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2AF12F-D99E-133B-B184-268D430F9A04}"/>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3" name="Marcador de pie de página 2">
            <a:extLst>
              <a:ext uri="{FF2B5EF4-FFF2-40B4-BE49-F238E27FC236}">
                <a16:creationId xmlns:a16="http://schemas.microsoft.com/office/drawing/2014/main" id="{ED04E2DC-00F5-6571-9E00-0C2647969311}"/>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16E2C413-877A-5177-55DF-D5C9CA5D4B22}"/>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1972996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A27AFA-5A00-F1C7-009E-48ED67F678C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CE72A0B0-4127-2683-9EF3-7CD02A2DF6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texto 3">
            <a:extLst>
              <a:ext uri="{FF2B5EF4-FFF2-40B4-BE49-F238E27FC236}">
                <a16:creationId xmlns:a16="http://schemas.microsoft.com/office/drawing/2014/main" id="{ECFEBF5D-1E88-75D0-84AD-2197CEF3E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F3004C2-42B2-FBD0-644E-CFB7FD4427F7}"/>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6" name="Marcador de pie de página 5">
            <a:extLst>
              <a:ext uri="{FF2B5EF4-FFF2-40B4-BE49-F238E27FC236}">
                <a16:creationId xmlns:a16="http://schemas.microsoft.com/office/drawing/2014/main" id="{B0BB5389-B07F-CE4B-39C7-CBD508D2732D}"/>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30887041-B2EA-6189-D8B5-94476D3892D8}"/>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2747671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5EF08-115A-9B91-8051-A3BAA30AE97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posición de imagen 2">
            <a:extLst>
              <a:ext uri="{FF2B5EF4-FFF2-40B4-BE49-F238E27FC236}">
                <a16:creationId xmlns:a16="http://schemas.microsoft.com/office/drawing/2014/main" id="{70270453-76C7-61C1-BC1C-E77602B203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id="{154074E3-0E48-6E3D-6532-29A100FDD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9CE9FED-710B-59B9-23AC-501853798D31}"/>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6" name="Marcador de pie de página 5">
            <a:extLst>
              <a:ext uri="{FF2B5EF4-FFF2-40B4-BE49-F238E27FC236}">
                <a16:creationId xmlns:a16="http://schemas.microsoft.com/office/drawing/2014/main" id="{EB472C31-EF33-521B-DDBC-81113A1A3AF2}"/>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75D93794-29B2-9AD0-7DF7-821D91AF4C0B}"/>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3725576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D1C5B8-5442-F795-B440-9492B00A5A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56DC08A2-374C-FFB4-2E09-7D0C8F9640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DBECBCED-4795-7A13-37F4-A24239114D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FA93EF3B-872B-66FC-0356-6A83A69079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R"/>
          </a:p>
        </p:txBody>
      </p:sp>
      <p:sp>
        <p:nvSpPr>
          <p:cNvPr id="6" name="Marcador de número de diapositiva 5">
            <a:extLst>
              <a:ext uri="{FF2B5EF4-FFF2-40B4-BE49-F238E27FC236}">
                <a16:creationId xmlns:a16="http://schemas.microsoft.com/office/drawing/2014/main" id="{DDCD344D-AF44-419F-13DC-FD0049E30B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956598-F09F-42A1-AC16-A5CDA4F8BD32}" type="slidenum">
              <a:rPr lang="es-CR" smtClean="0"/>
              <a:t>‹Nº›</a:t>
            </a:fld>
            <a:endParaRPr lang="es-CR"/>
          </a:p>
        </p:txBody>
      </p:sp>
    </p:spTree>
    <p:extLst>
      <p:ext uri="{BB962C8B-B14F-4D97-AF65-F5344CB8AC3E}">
        <p14:creationId xmlns:p14="http://schemas.microsoft.com/office/powerpoint/2010/main" val="2264979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ítulo 1">
            <a:extLst>
              <a:ext uri="{FF2B5EF4-FFF2-40B4-BE49-F238E27FC236}">
                <a16:creationId xmlns:a16="http://schemas.microsoft.com/office/drawing/2014/main" id="{1A4D5D9C-4033-4E87-1C1A-9A87C2CA3503}"/>
              </a:ext>
            </a:extLst>
          </p:cNvPr>
          <p:cNvSpPr txBox="1">
            <a:spLocks/>
          </p:cNvSpPr>
          <p:nvPr/>
        </p:nvSpPr>
        <p:spPr>
          <a:xfrm>
            <a:off x="0" y="0"/>
            <a:ext cx="9068535" cy="196279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StoreIT Web Installation </a:t>
            </a:r>
          </a:p>
          <a:p>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Manual for </a:t>
            </a:r>
            <a:r>
              <a:rPr lang="en-US" sz="3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Virtualmin</a:t>
            </a:r>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Imagen 19">
            <a:extLst>
              <a:ext uri="{FF2B5EF4-FFF2-40B4-BE49-F238E27FC236}">
                <a16:creationId xmlns:a16="http://schemas.microsoft.com/office/drawing/2014/main" id="{027FD3C3-88A7-54C3-F0D6-3E5E3676D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4868" y="137996"/>
            <a:ext cx="1511166" cy="1653241"/>
          </a:xfrm>
          <a:prstGeom prst="rect">
            <a:avLst/>
          </a:prstGeom>
        </p:spPr>
      </p:pic>
      <p:pic>
        <p:nvPicPr>
          <p:cNvPr id="3" name="Imagen 2">
            <a:extLst>
              <a:ext uri="{FF2B5EF4-FFF2-40B4-BE49-F238E27FC236}">
                <a16:creationId xmlns:a16="http://schemas.microsoft.com/office/drawing/2014/main" id="{41C5575B-3873-B93A-D0A1-8DD7D1E89AFF}"/>
              </a:ext>
            </a:extLst>
          </p:cNvPr>
          <p:cNvPicPr>
            <a:picLocks noChangeAspect="1"/>
          </p:cNvPicPr>
          <p:nvPr/>
        </p:nvPicPr>
        <p:blipFill>
          <a:blip r:embed="rId3">
            <a:extLst>
              <a:ext uri="{28A0092B-C50C-407E-A947-70E740481C1C}">
                <a14:useLocalDpi xmlns:a14="http://schemas.microsoft.com/office/drawing/2010/main" val="0"/>
              </a:ext>
            </a:extLst>
          </a:blip>
          <a:srcRect l="30039" t="9544" r="31131" b="8913"/>
          <a:stretch>
            <a:fillRect/>
          </a:stretch>
        </p:blipFill>
        <p:spPr>
          <a:xfrm>
            <a:off x="9777223" y="3255264"/>
            <a:ext cx="1806456" cy="2529039"/>
          </a:xfrm>
          <a:prstGeom prst="rect">
            <a:avLst/>
          </a:prstGeom>
        </p:spPr>
      </p:pic>
      <p:pic>
        <p:nvPicPr>
          <p:cNvPr id="7" name="Imagen 6">
            <a:extLst>
              <a:ext uri="{FF2B5EF4-FFF2-40B4-BE49-F238E27FC236}">
                <a16:creationId xmlns:a16="http://schemas.microsoft.com/office/drawing/2014/main" id="{17C4C538-C34B-E307-9C98-951EC94A778C}"/>
              </a:ext>
            </a:extLst>
          </p:cNvPr>
          <p:cNvPicPr>
            <a:picLocks noChangeAspect="1"/>
          </p:cNvPicPr>
          <p:nvPr/>
        </p:nvPicPr>
        <p:blipFill>
          <a:blip r:embed="rId4">
            <a:extLst>
              <a:ext uri="{28A0092B-C50C-407E-A947-70E740481C1C}">
                <a14:useLocalDpi xmlns:a14="http://schemas.microsoft.com/office/drawing/2010/main" val="0"/>
              </a:ext>
            </a:extLst>
          </a:blip>
          <a:srcRect b="7392"/>
          <a:stretch>
            <a:fillRect/>
          </a:stretch>
        </p:blipFill>
        <p:spPr>
          <a:xfrm>
            <a:off x="327645" y="2142813"/>
            <a:ext cx="8410934" cy="4536237"/>
          </a:xfrm>
          <a:prstGeom prst="rect">
            <a:avLst/>
          </a:prstGeom>
        </p:spPr>
      </p:pic>
    </p:spTree>
    <p:extLst>
      <p:ext uri="{BB962C8B-B14F-4D97-AF65-F5344CB8AC3E}">
        <p14:creationId xmlns:p14="http://schemas.microsoft.com/office/powerpoint/2010/main" val="262381533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C90498-FFE2-C9C7-215B-F0A72DA921A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C6AB42-8EA3-74AD-832B-59EDD771A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DFF3786A-11DC-04F5-B48B-33BEE8B3A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6B3DBF1-B0F3-408D-7247-9A012FE26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975FBDA3-292B-3ACA-4C03-502CB38A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07939FA9-A121-ED7D-27FC-C82FD0392802}"/>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#7</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B758FDD1-A350-1B1C-6A9B-2A55A2747E66}"/>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Once you have verified that all the entered data is correct, click on the Confirm Data button. This should redirect you to the Login page, where you will see a success message indicating that the configuration was successful. From here, log in with the username and password you just created and explore all the features that  StoreIT has to offer.</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17FC041E-61C6-99A8-EDD9-15A48F0348A9}"/>
              </a:ext>
            </a:extLst>
          </p:cNvPr>
          <p:cNvPicPr>
            <a:picLocks noChangeAspect="1"/>
          </p:cNvPicPr>
          <p:nvPr/>
        </p:nvPicPr>
        <p:blipFill>
          <a:blip r:embed="rId2">
            <a:extLst>
              <a:ext uri="{28A0092B-C50C-407E-A947-70E740481C1C}">
                <a14:useLocalDpi xmlns:a14="http://schemas.microsoft.com/office/drawing/2010/main" val="0"/>
              </a:ext>
            </a:extLst>
          </a:blip>
          <a:srcRect r="1392"/>
          <a:stretch>
            <a:fillRect/>
          </a:stretch>
        </p:blipFill>
        <p:spPr>
          <a:xfrm>
            <a:off x="383367" y="753509"/>
            <a:ext cx="8341118" cy="5561559"/>
          </a:xfrm>
          <a:prstGeom prst="rect">
            <a:avLst/>
          </a:prstGeom>
        </p:spPr>
      </p:pic>
    </p:spTree>
    <p:extLst>
      <p:ext uri="{BB962C8B-B14F-4D97-AF65-F5344CB8AC3E}">
        <p14:creationId xmlns:p14="http://schemas.microsoft.com/office/powerpoint/2010/main" val="380121456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rgbClr val="1D85B3"/>
          </a:fgClr>
          <a:bgClr>
            <a:schemeClr val="bg1"/>
          </a:bgClr>
        </a:pattFill>
        <a:effectLst/>
      </p:bgPr>
    </p:bg>
    <p:spTree>
      <p:nvGrpSpPr>
        <p:cNvPr id="1" name="">
          <a:extLst>
            <a:ext uri="{FF2B5EF4-FFF2-40B4-BE49-F238E27FC236}">
              <a16:creationId xmlns:a16="http://schemas.microsoft.com/office/drawing/2014/main" id="{A9B4801C-EA2B-9086-D397-5B7B19252D7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F67E5DE0-E1A9-DF12-9473-BBB2D80BE69B}"/>
              </a:ext>
            </a:extLst>
          </p:cNvPr>
          <p:cNvSpPr txBox="1">
            <a:spLocks/>
          </p:cNvSpPr>
          <p:nvPr/>
        </p:nvSpPr>
        <p:spPr>
          <a:xfrm>
            <a:off x="2026693" y="1030406"/>
            <a:ext cx="8147713" cy="308124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800" kern="1200" dirty="0">
                <a:solidFill>
                  <a:srgbClr val="FFFFFF"/>
                </a:solidFill>
                <a:latin typeface="+mj-lt"/>
                <a:ea typeface="+mj-ea"/>
                <a:cs typeface="+mj-cs"/>
              </a:rPr>
              <a:t>Congratulations, you have successfully completed the installation of StoreIT </a:t>
            </a:r>
            <a:r>
              <a:rPr lang="en-US" sz="4800" dirty="0">
                <a:solidFill>
                  <a:srgbClr val="FFFFFF"/>
                </a:solidFill>
              </a:rPr>
              <a:t>Web</a:t>
            </a:r>
            <a:r>
              <a:rPr lang="en-US" sz="4800" kern="1200" dirty="0">
                <a:solidFill>
                  <a:srgbClr val="FFFFFF"/>
                </a:solidFill>
                <a:latin typeface="+mj-lt"/>
                <a:ea typeface="+mj-ea"/>
                <a:cs typeface="+mj-cs"/>
              </a:rPr>
              <a:t>!</a:t>
            </a:r>
            <a:endParaRPr lang="en-US" sz="4800" kern="1200" noProof="0" dirty="0">
              <a:solidFill>
                <a:srgbClr val="FFFFFF"/>
              </a:solidFill>
              <a:latin typeface="+mj-lt"/>
              <a:ea typeface="+mj-ea"/>
              <a:cs typeface="+mj-cs"/>
            </a:endParaRPr>
          </a:p>
        </p:txBody>
      </p:sp>
      <p:sp>
        <p:nvSpPr>
          <p:cNvPr id="4" name="Marcador de contenido 2">
            <a:extLst>
              <a:ext uri="{FF2B5EF4-FFF2-40B4-BE49-F238E27FC236}">
                <a16:creationId xmlns:a16="http://schemas.microsoft.com/office/drawing/2014/main" id="{99ABB198-E376-05A8-A2DA-09914F403363}"/>
              </a:ext>
            </a:extLst>
          </p:cNvPr>
          <p:cNvSpPr txBox="1">
            <a:spLocks/>
          </p:cNvSpPr>
          <p:nvPr/>
        </p:nvSpPr>
        <p:spPr>
          <a:xfrm>
            <a:off x="1269258" y="5137523"/>
            <a:ext cx="9644346" cy="860620"/>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kern="1200" dirty="0">
                <a:solidFill>
                  <a:srgbClr val="FFFFFF"/>
                </a:solidFill>
                <a:latin typeface="+mn-lt"/>
                <a:ea typeface="+mn-ea"/>
                <a:cs typeface="+mn-cs"/>
              </a:rPr>
              <a:t>We hope you enjoy the app.</a:t>
            </a:r>
            <a:r>
              <a:rPr lang="en-US" dirty="0">
                <a:solidFill>
                  <a:srgbClr val="FFFFFF"/>
                </a:solidFill>
              </a:rPr>
              <a:t> Consult the other application manuals and/or the README.md files available in the respective repositories for more information.</a:t>
            </a:r>
            <a:endParaRPr lang="en-US" kern="1200" noProof="0" dirty="0">
              <a:solidFill>
                <a:srgbClr val="FFFFFF"/>
              </a:solidFill>
              <a:latin typeface="+mn-lt"/>
              <a:ea typeface="+mn-ea"/>
              <a:cs typeface="+mn-cs"/>
            </a:endParaRPr>
          </a:p>
        </p:txBody>
      </p:sp>
    </p:spTree>
    <p:extLst>
      <p:ext uri="{BB962C8B-B14F-4D97-AF65-F5344CB8AC3E}">
        <p14:creationId xmlns:p14="http://schemas.microsoft.com/office/powerpoint/2010/main" val="26630898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A660C5-F48D-7EC2-5ED4-12497BACE431}"/>
            </a:ext>
          </a:extLst>
        </p:cNvPr>
        <p:cNvGrpSpPr/>
        <p:nvPr/>
      </p:nvGrpSpPr>
      <p:grpSpPr>
        <a:xfrm>
          <a:off x="0" y="0"/>
          <a:ext cx="0" cy="0"/>
          <a:chOff x="0" y="0"/>
          <a:chExt cx="0" cy="0"/>
        </a:xfrm>
      </p:grpSpPr>
      <p:sp useBgFill="1">
        <p:nvSpPr>
          <p:cNvPr id="69"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ítulo 1">
            <a:extLst>
              <a:ext uri="{FF2B5EF4-FFF2-40B4-BE49-F238E27FC236}">
                <a16:creationId xmlns:a16="http://schemas.microsoft.com/office/drawing/2014/main" id="{F593D66E-58A4-82F7-A6C5-BDCFCD262814}"/>
              </a:ext>
            </a:extLst>
          </p:cNvPr>
          <p:cNvSpPr txBox="1">
            <a:spLocks/>
          </p:cNvSpPr>
          <p:nvPr/>
        </p:nvSpPr>
        <p:spPr>
          <a:xfrm>
            <a:off x="1057813" y="278535"/>
            <a:ext cx="9895951" cy="10336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000" kern="1200" noProof="0" dirty="0">
                <a:solidFill>
                  <a:srgbClr val="FFFFFF"/>
                </a:solidFill>
                <a:latin typeface="Open Sans" panose="020B0606030504020204" pitchFamily="34" charset="0"/>
                <a:ea typeface="Open Sans" panose="020B0606030504020204" pitchFamily="34" charset="0"/>
                <a:cs typeface="Open Sans" panose="020B0606030504020204" pitchFamily="34" charset="0"/>
              </a:rPr>
              <a:t>Requirements:</a:t>
            </a:r>
          </a:p>
        </p:txBody>
      </p:sp>
      <p:sp>
        <p:nvSpPr>
          <p:cNvPr id="2" name="Marcador de contenido 2">
            <a:extLst>
              <a:ext uri="{FF2B5EF4-FFF2-40B4-BE49-F238E27FC236}">
                <a16:creationId xmlns:a16="http://schemas.microsoft.com/office/drawing/2014/main" id="{933871BA-050B-FE1C-A506-BD6F452B3448}"/>
              </a:ext>
            </a:extLst>
          </p:cNvPr>
          <p:cNvSpPr txBox="1">
            <a:spLocks/>
          </p:cNvSpPr>
          <p:nvPr/>
        </p:nvSpPr>
        <p:spPr>
          <a:xfrm>
            <a:off x="1057812" y="1597433"/>
            <a:ext cx="10189308" cy="526056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In addition to the installation ZIP file, named Install-CRNube-StoreIT.zip, you will need:</a:t>
            </a:r>
          </a:p>
          <a:p>
            <a:pPr algn="l"/>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l"/>
            <a:r>
              <a:rPr lang="en-US" sz="1600" b="1" dirty="0">
                <a:latin typeface="Open Sans" panose="020B0606030504020204" pitchFamily="34" charset="0"/>
                <a:ea typeface="Open Sans" panose="020B0606030504020204" pitchFamily="34" charset="0"/>
                <a:cs typeface="Open Sans" panose="020B0606030504020204" pitchFamily="34" charset="0"/>
              </a:rPr>
              <a:t>Hosting environment with:</a:t>
            </a:r>
          </a:p>
          <a:p>
            <a:pPr marL="285750" indent="-285750" algn="l">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Apache</a:t>
            </a:r>
            <a:r>
              <a:rPr lang="en-US" sz="1600" dirty="0">
                <a:latin typeface="Open Sans" panose="020B0606030504020204" pitchFamily="34" charset="0"/>
                <a:ea typeface="Open Sans" panose="020B0606030504020204" pitchFamily="34" charset="0"/>
                <a:cs typeface="Open Sans" panose="020B0606030504020204" pitchFamily="34" charset="0"/>
              </a:rPr>
              <a:t> as the web server.</a:t>
            </a:r>
          </a:p>
          <a:p>
            <a:pPr marL="285750" indent="-285750" algn="l">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PHP 7.4+ </a:t>
            </a:r>
            <a:r>
              <a:rPr lang="en-US" sz="1600" dirty="0">
                <a:latin typeface="Open Sans" panose="020B0606030504020204" pitchFamily="34" charset="0"/>
                <a:ea typeface="Open Sans" panose="020B0606030504020204" pitchFamily="34" charset="0"/>
                <a:cs typeface="Open Sans" panose="020B0606030504020204" pitchFamily="34" charset="0"/>
              </a:rPr>
              <a:t>(or compatible with PHP 8.x).</a:t>
            </a:r>
          </a:p>
          <a:p>
            <a:pPr marL="285750" indent="-285750" algn="l">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MariaDB</a:t>
            </a:r>
            <a:r>
              <a:rPr lang="en-US" sz="1600" dirty="0">
                <a:latin typeface="Open Sans" panose="020B0606030504020204" pitchFamily="34" charset="0"/>
                <a:ea typeface="Open Sans" panose="020B0606030504020204" pitchFamily="34" charset="0"/>
                <a:cs typeface="Open Sans" panose="020B0606030504020204" pitchFamily="34" charset="0"/>
              </a:rPr>
              <a:t> (or compatible with MySQL).</a:t>
            </a:r>
          </a:p>
          <a:p>
            <a:pPr algn="l"/>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l"/>
            <a:r>
              <a:rPr lang="en-US" sz="1600" b="1" dirty="0">
                <a:latin typeface="Open Sans" panose="020B0606030504020204" pitchFamily="34" charset="0"/>
                <a:ea typeface="Open Sans" panose="020B0606030504020204" pitchFamily="34" charset="0"/>
                <a:cs typeface="Open Sans" panose="020B0606030504020204" pitchFamily="34" charset="0"/>
              </a:rPr>
              <a:t>External service accounts </a:t>
            </a:r>
            <a:r>
              <a:rPr lang="en-US" sz="1600" dirty="0">
                <a:latin typeface="Open Sans" panose="020B0606030504020204" pitchFamily="34" charset="0"/>
                <a:ea typeface="Open Sans" panose="020B0606030504020204" pitchFamily="34" charset="0"/>
                <a:cs typeface="Open Sans" panose="020B0606030504020204" pitchFamily="34" charset="0"/>
              </a:rPr>
              <a:t>(free plans available):</a:t>
            </a:r>
          </a:p>
          <a:p>
            <a:pPr marL="57150" indent="-285750" algn="l">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Mailjet: </a:t>
            </a:r>
            <a:r>
              <a:rPr lang="en-US" sz="1600" dirty="0">
                <a:latin typeface="Open Sans" panose="020B0606030504020204" pitchFamily="34" charset="0"/>
                <a:ea typeface="Open Sans" panose="020B0606030504020204" pitchFamily="34" charset="0"/>
                <a:cs typeface="Open Sans" panose="020B0606030504020204" pitchFamily="34" charset="0"/>
              </a:rPr>
              <a:t>required for sending transactional emails (account activation, password recovery, etc.).</a:t>
            </a:r>
          </a:p>
          <a:p>
            <a:pPr marL="57150" indent="-285750" algn="l">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hCaptcha: </a:t>
            </a:r>
            <a:r>
              <a:rPr lang="en-US" sz="1600" dirty="0">
                <a:latin typeface="Open Sans" panose="020B0606030504020204" pitchFamily="34" charset="0"/>
                <a:ea typeface="Open Sans" panose="020B0606030504020204" pitchFamily="34" charset="0"/>
                <a:cs typeface="Open Sans" panose="020B0606030504020204" pitchFamily="34" charset="0"/>
              </a:rPr>
              <a:t>required for bot mitigation in password recovery and two-factor authentication reset forms.</a:t>
            </a:r>
          </a:p>
          <a:p>
            <a:pPr indent="-228600" algn="l">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1600" dirty="0">
                <a:latin typeface="Open Sans" panose="020B0606030504020204" pitchFamily="34" charset="0"/>
                <a:ea typeface="Open Sans" panose="020B0606030504020204" pitchFamily="34" charset="0"/>
                <a:cs typeface="Open Sans" panose="020B0606030504020204" pitchFamily="34" charset="0"/>
              </a:rPr>
              <a:t>Although this manual uses </a:t>
            </a:r>
            <a:r>
              <a:rPr lang="en-US" sz="1600" dirty="0" err="1">
                <a:latin typeface="Open Sans" panose="020B0606030504020204" pitchFamily="34" charset="0"/>
                <a:ea typeface="Open Sans" panose="020B0606030504020204" pitchFamily="34" charset="0"/>
                <a:cs typeface="Open Sans" panose="020B0606030504020204" pitchFamily="34" charset="0"/>
              </a:rPr>
              <a:t>Virtualmin</a:t>
            </a:r>
            <a:r>
              <a:rPr lang="en-US" sz="1600" dirty="0">
                <a:latin typeface="Open Sans" panose="020B0606030504020204" pitchFamily="34" charset="0"/>
                <a:ea typeface="Open Sans" panose="020B0606030504020204" pitchFamily="34" charset="0"/>
                <a:cs typeface="Open Sans" panose="020B0606030504020204" pitchFamily="34" charset="0"/>
              </a:rPr>
              <a:t> as the web hosting control panel, </a:t>
            </a:r>
            <a:r>
              <a:rPr lang="en-US" sz="1600" b="1" dirty="0">
                <a:latin typeface="Open Sans" panose="020B0606030504020204" pitchFamily="34" charset="0"/>
                <a:ea typeface="Open Sans" panose="020B0606030504020204" pitchFamily="34" charset="0"/>
                <a:cs typeface="Open Sans" panose="020B0606030504020204" pitchFamily="34" charset="0"/>
              </a:rPr>
              <a:t>a different one can be used</a:t>
            </a:r>
            <a:r>
              <a:rPr lang="en-US" sz="1600" dirty="0">
                <a:latin typeface="Open Sans" panose="020B0606030504020204" pitchFamily="34" charset="0"/>
                <a:ea typeface="Open Sans" panose="020B0606030504020204" pitchFamily="34" charset="0"/>
                <a:cs typeface="Open Sans" panose="020B0606030504020204" pitchFamily="34" charset="0"/>
              </a:rPr>
              <a:t> as long as it meets all the aforementioned requirements.</a:t>
            </a:r>
            <a:endParaRPr lang="en-US" sz="1600" noProof="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77224414"/>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79DBE9-F2B8-F608-BE7E-7886A13B744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DBEEC9-4FB0-9492-BD1C-C21DCD407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F3E6BF1-B2F3-95C7-E85B-37B8EF57B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D4C40AAE-C9FC-E9B6-3D4A-7D0E4B841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75864C6E-5816-C80F-A298-8B579871F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Marcador de contenido 2">
            <a:extLst>
              <a:ext uri="{FF2B5EF4-FFF2-40B4-BE49-F238E27FC236}">
                <a16:creationId xmlns:a16="http://schemas.microsoft.com/office/drawing/2014/main" id="{91D9A31D-CEBF-1EE2-A07A-6527A2511394}"/>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is necessary to create the database and its credentials, as these are required for the initial application setup. </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The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video shows how to </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do this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a:t>
            </a:r>
            <a:r>
              <a:rPr lang="en-US" sz="2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Virtualmin</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 name="Título 1">
            <a:extLst>
              <a:ext uri="{FF2B5EF4-FFF2-40B4-BE49-F238E27FC236}">
                <a16:creationId xmlns:a16="http://schemas.microsoft.com/office/drawing/2014/main" id="{BF72B519-4B2D-44E8-F4FA-83C7068857C6}"/>
              </a:ext>
            </a:extLst>
          </p:cNvPr>
          <p:cNvSpPr txBox="1">
            <a:spLocks/>
          </p:cNvSpPr>
          <p:nvPr/>
        </p:nvSpPr>
        <p:spPr>
          <a:xfrm>
            <a:off x="9081444" y="-216"/>
            <a:ext cx="3109789" cy="19634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Before you start:</a:t>
            </a:r>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Imagen 6">
            <a:extLst>
              <a:ext uri="{FF2B5EF4-FFF2-40B4-BE49-F238E27FC236}">
                <a16:creationId xmlns:a16="http://schemas.microsoft.com/office/drawing/2014/main" id="{6102A85B-2183-C4F4-EE73-35DABD9DAF9D}"/>
              </a:ext>
            </a:extLst>
          </p:cNvPr>
          <p:cNvPicPr>
            <a:picLocks noChangeAspect="1"/>
          </p:cNvPicPr>
          <p:nvPr/>
        </p:nvPicPr>
        <p:blipFill>
          <a:blip r:embed="rId2">
            <a:extLst>
              <a:ext uri="{28A0092B-C50C-407E-A947-70E740481C1C}">
                <a14:useLocalDpi xmlns:a14="http://schemas.microsoft.com/office/drawing/2010/main" val="0"/>
              </a:ext>
            </a:extLst>
          </a:blip>
          <a:srcRect b="4441"/>
          <a:stretch>
            <a:fillRect/>
          </a:stretch>
        </p:blipFill>
        <p:spPr>
          <a:xfrm>
            <a:off x="363708" y="762481"/>
            <a:ext cx="8354029" cy="5551691"/>
          </a:xfrm>
          <a:prstGeom prst="rect">
            <a:avLst/>
          </a:prstGeom>
        </p:spPr>
      </p:pic>
    </p:spTree>
    <p:extLst>
      <p:ext uri="{BB962C8B-B14F-4D97-AF65-F5344CB8AC3E}">
        <p14:creationId xmlns:p14="http://schemas.microsoft.com/office/powerpoint/2010/main" val="1593907109"/>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874482-B3BF-74E3-6A13-E0A63FABF44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81388C-EC98-26BF-0E30-051BD21F1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1E8BE0C-98C7-D1CA-672E-07AF35C84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61EF6D19-99FB-5D0B-BD3C-2AFE896A7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EB84D13D-5AFE-9899-E7B5-232CE253F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EEB177B8-6366-32BB-5074-1F4EBE2B235C}"/>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#1</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666BECAB-A4BC-40B5-E642-CED9C40986E7}"/>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your hosting control panel, navigate to the location where you want to install the application. Then, upload the zip file there and extract it. The video shows how to do this in </a:t>
            </a:r>
            <a:r>
              <a:rPr lang="en-US" sz="2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Virtualmin</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5" name="Imagen 4">
            <a:extLst>
              <a:ext uri="{FF2B5EF4-FFF2-40B4-BE49-F238E27FC236}">
                <a16:creationId xmlns:a16="http://schemas.microsoft.com/office/drawing/2014/main" id="{A16452BF-63CA-D537-4491-A3B0E1156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365" y="762481"/>
            <a:ext cx="8341120" cy="5546879"/>
          </a:xfrm>
          <a:prstGeom prst="rect">
            <a:avLst/>
          </a:prstGeom>
        </p:spPr>
      </p:pic>
    </p:spTree>
    <p:extLst>
      <p:ext uri="{BB962C8B-B14F-4D97-AF65-F5344CB8AC3E}">
        <p14:creationId xmlns:p14="http://schemas.microsoft.com/office/powerpoint/2010/main" val="2452136796"/>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C3F46E-9A84-B80E-85F0-AAA301DDF4C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3A57FD-1F27-EC2F-0C21-10781D59A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738B0720-F33D-3F5E-92E0-AF438AD9A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CC3D504-F203-BBEF-CDD4-28B4F1B85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04B941D5-2853-4951-6FB9-B3520D1BE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E6849C25-D1E9-F727-3547-29FCDD461718}"/>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#2</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CD990915-D65F-41EE-F581-3D83079D1BDB}"/>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Use your preferred browser to navigate to the URL corresponding to the application's installation path on   your hosting. You  should see a page    titled Initial Setup (/setup).</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468C7920-23E3-605C-1B68-7A342D639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592" y="779808"/>
            <a:ext cx="8344893" cy="5556127"/>
          </a:xfrm>
          <a:prstGeom prst="rect">
            <a:avLst/>
          </a:prstGeom>
        </p:spPr>
      </p:pic>
    </p:spTree>
    <p:extLst>
      <p:ext uri="{BB962C8B-B14F-4D97-AF65-F5344CB8AC3E}">
        <p14:creationId xmlns:p14="http://schemas.microsoft.com/office/powerpoint/2010/main" val="107979423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9B89FA-3FA2-B80A-580B-6AE3E7DE6D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79578C-51A7-FD91-F2DB-4A6D51C26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A54389CB-788B-6779-EDFD-52E7C040D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F125F9D-E29B-4085-3F70-EED2FAA8A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35D4E842-7ABD-8744-B872-B438C881C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CEC37FB5-A1F9-0663-AB2A-5668AC9E3E75}"/>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#3</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51B91C16-9EBF-8212-D75D-C884E21E4DF9}"/>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Create your StoreIT account credentials following the format restrictions shown in   the Help and the password checklist.</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C2D12E6E-3500-B3DB-A6E8-90CDDF774C32}"/>
              </a:ext>
            </a:extLst>
          </p:cNvPr>
          <p:cNvPicPr>
            <a:picLocks noChangeAspect="1"/>
          </p:cNvPicPr>
          <p:nvPr/>
        </p:nvPicPr>
        <p:blipFill>
          <a:blip r:embed="rId2">
            <a:extLst>
              <a:ext uri="{28A0092B-C50C-407E-A947-70E740481C1C}">
                <a14:useLocalDpi xmlns:a14="http://schemas.microsoft.com/office/drawing/2010/main" val="0"/>
              </a:ext>
            </a:extLst>
          </a:blip>
          <a:srcRect l="2793" r="4133"/>
          <a:stretch>
            <a:fillRect/>
          </a:stretch>
        </p:blipFill>
        <p:spPr>
          <a:xfrm>
            <a:off x="383366" y="753232"/>
            <a:ext cx="8341119" cy="5556128"/>
          </a:xfrm>
          <a:prstGeom prst="rect">
            <a:avLst/>
          </a:prstGeom>
        </p:spPr>
      </p:pic>
    </p:spTree>
    <p:extLst>
      <p:ext uri="{BB962C8B-B14F-4D97-AF65-F5344CB8AC3E}">
        <p14:creationId xmlns:p14="http://schemas.microsoft.com/office/powerpoint/2010/main" val="1287834992"/>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3BA64C-4F95-6F2E-7D5B-68038CD12CD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6FA66E-DAEA-290E-9289-73127864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2C5DF28-E7D2-DB92-42DD-CA4C7F5CD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7A47068-E633-D187-3318-47297F6DB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A781118D-BA8C-9F25-7230-A2EC8D97C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78BC9E14-E4DB-E32A-CBBE-7F3F5D9E7162}"/>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#4</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E30642D0-83FC-F5DF-B6BE-8F48F6BD69CF}"/>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Enter the credentials for the MariaDB database created for this app. Then, click the test button to verify the     DB connection.</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n 5">
            <a:extLst>
              <a:ext uri="{FF2B5EF4-FFF2-40B4-BE49-F238E27FC236}">
                <a16:creationId xmlns:a16="http://schemas.microsoft.com/office/drawing/2014/main" id="{D8466BA7-64AF-3647-17D1-D2E5A2A1BC4E}"/>
              </a:ext>
            </a:extLst>
          </p:cNvPr>
          <p:cNvPicPr>
            <a:picLocks noChangeAspect="1"/>
          </p:cNvPicPr>
          <p:nvPr/>
        </p:nvPicPr>
        <p:blipFill>
          <a:blip r:embed="rId2">
            <a:extLst>
              <a:ext uri="{28A0092B-C50C-407E-A947-70E740481C1C}">
                <a14:useLocalDpi xmlns:a14="http://schemas.microsoft.com/office/drawing/2010/main" val="0"/>
              </a:ext>
            </a:extLst>
          </a:blip>
          <a:srcRect l="4249" r="5717"/>
          <a:stretch>
            <a:fillRect/>
          </a:stretch>
        </p:blipFill>
        <p:spPr>
          <a:xfrm>
            <a:off x="383366" y="763509"/>
            <a:ext cx="8341119" cy="5561560"/>
          </a:xfrm>
          <a:prstGeom prst="rect">
            <a:avLst/>
          </a:prstGeom>
        </p:spPr>
      </p:pic>
    </p:spTree>
    <p:extLst>
      <p:ext uri="{BB962C8B-B14F-4D97-AF65-F5344CB8AC3E}">
        <p14:creationId xmlns:p14="http://schemas.microsoft.com/office/powerpoint/2010/main" val="1659002365"/>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8B7541-B7DB-60B7-2862-BAF759C67E5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44C6DA-4C98-E57F-768B-8619D7C0B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ABA7BC6-1B3D-BEC4-FEA0-F7CE5A8F3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28D5F5AB-AED9-18F0-B030-343F85278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E3B7BB2-EFBB-5679-2D1A-72DFBEA0B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C7D2B599-9D55-2173-C3F1-FB414CFBE5B4}"/>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#5</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E0185EE2-6C2F-45C8-D6B5-3FB5CE4EE0EA}"/>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Open Mailjet and copy the credentials needed to configure the email sending. You can use the Help button for more information. Once you have filled in the fields, test sending an email and please verify that    it is received correctly before continuing (even if the app says the email was sent successfully).</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9552708F-4838-CCE3-2CC4-46483C143B4C}"/>
              </a:ext>
            </a:extLst>
          </p:cNvPr>
          <p:cNvPicPr>
            <a:picLocks noChangeAspect="1"/>
          </p:cNvPicPr>
          <p:nvPr/>
        </p:nvPicPr>
        <p:blipFill>
          <a:blip r:embed="rId2">
            <a:extLst>
              <a:ext uri="{28A0092B-C50C-407E-A947-70E740481C1C}">
                <a14:useLocalDpi xmlns:a14="http://schemas.microsoft.com/office/drawing/2010/main" val="0"/>
              </a:ext>
            </a:extLst>
          </a:blip>
          <a:srcRect l="4223" r="5739"/>
          <a:stretch>
            <a:fillRect/>
          </a:stretch>
        </p:blipFill>
        <p:spPr>
          <a:xfrm>
            <a:off x="383367" y="763509"/>
            <a:ext cx="8341118" cy="5561560"/>
          </a:xfrm>
          <a:prstGeom prst="rect">
            <a:avLst/>
          </a:prstGeom>
        </p:spPr>
      </p:pic>
    </p:spTree>
    <p:extLst>
      <p:ext uri="{BB962C8B-B14F-4D97-AF65-F5344CB8AC3E}">
        <p14:creationId xmlns:p14="http://schemas.microsoft.com/office/powerpoint/2010/main" val="3591834368"/>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8CFE53-EBB9-C9B9-B922-030245CC16D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2D738-A31F-6421-4164-9619A179D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4CFD720-D546-14EF-484B-81B33640C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A35F8E16-1F7B-24FF-4EF3-B9E7DC73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ACAE52FF-53C9-05FE-D1B0-9BFE8431D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12DBE00E-0168-176A-620D-746FDECECC6D}"/>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#6</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9B82E8C9-1A99-F217-D083-E6D44193A835}"/>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Now, open hCaptcha and copy the credentials needed to protect the StoreIT from bots. You can use the Help button for more information. Please ensure you enter the correct data, as the app cannot verify its accuracy.</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n 5">
            <a:extLst>
              <a:ext uri="{FF2B5EF4-FFF2-40B4-BE49-F238E27FC236}">
                <a16:creationId xmlns:a16="http://schemas.microsoft.com/office/drawing/2014/main" id="{70A9559A-0220-D2B4-3859-FDFD020BEF2A}"/>
              </a:ext>
            </a:extLst>
          </p:cNvPr>
          <p:cNvPicPr>
            <a:picLocks noChangeAspect="1"/>
          </p:cNvPicPr>
          <p:nvPr/>
        </p:nvPicPr>
        <p:blipFill>
          <a:blip r:embed="rId2">
            <a:extLst>
              <a:ext uri="{28A0092B-C50C-407E-A947-70E740481C1C}">
                <a14:useLocalDpi xmlns:a14="http://schemas.microsoft.com/office/drawing/2010/main" val="0"/>
              </a:ext>
            </a:extLst>
          </a:blip>
          <a:srcRect l="4238" r="5725"/>
          <a:stretch>
            <a:fillRect/>
          </a:stretch>
        </p:blipFill>
        <p:spPr>
          <a:xfrm>
            <a:off x="383367" y="753509"/>
            <a:ext cx="8341118" cy="5561559"/>
          </a:xfrm>
          <a:prstGeom prst="rect">
            <a:avLst/>
          </a:prstGeom>
        </p:spPr>
      </p:pic>
    </p:spTree>
    <p:extLst>
      <p:ext uri="{BB962C8B-B14F-4D97-AF65-F5344CB8AC3E}">
        <p14:creationId xmlns:p14="http://schemas.microsoft.com/office/powerpoint/2010/main" val="149656854"/>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1052</TotalTime>
  <Words>494</Words>
  <Application>Microsoft Office PowerPoint</Application>
  <PresentationFormat>Panorámica</PresentationFormat>
  <Paragraphs>33</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Aptos</vt:lpstr>
      <vt:lpstr>Aptos Display</vt:lpstr>
      <vt:lpstr>Arial</vt:lpstr>
      <vt:lpstr>Open Sans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SANTIAGO ARAYA ESPINOZA</dc:creator>
  <cp:lastModifiedBy>SANTIAGO ARAYA ESPINOZA</cp:lastModifiedBy>
  <cp:revision>2</cp:revision>
  <dcterms:created xsi:type="dcterms:W3CDTF">2026-05-08T02:55:31Z</dcterms:created>
  <dcterms:modified xsi:type="dcterms:W3CDTF">2026-05-18T13:43:26Z</dcterms:modified>
</cp:coreProperties>
</file>